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9" r:id="rId5"/>
    <p:sldMasterId id="2147483665" r:id="rId6"/>
    <p:sldMasterId id="2147483681" r:id="rId7"/>
    <p:sldMasterId id="2147483698" r:id="rId8"/>
  </p:sldMasterIdLst>
  <p:notesMasterIdLst>
    <p:notesMasterId r:id="rId18"/>
  </p:notesMasterIdLst>
  <p:handoutMasterIdLst>
    <p:handoutMasterId r:id="rId19"/>
  </p:handoutMasterIdLst>
  <p:sldIdLst>
    <p:sldId id="411" r:id="rId9"/>
    <p:sldId id="348" r:id="rId10"/>
    <p:sldId id="427" r:id="rId11"/>
    <p:sldId id="426" r:id="rId12"/>
    <p:sldId id="428" r:id="rId13"/>
    <p:sldId id="432" r:id="rId14"/>
    <p:sldId id="431" r:id="rId15"/>
    <p:sldId id="433" r:id="rId16"/>
    <p:sldId id="434" r:id="rId17"/>
  </p:sldIdLst>
  <p:sldSz cx="9144000" cy="5143500" type="screen16x9"/>
  <p:notesSz cx="6808788" cy="9940925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9">
          <p15:clr>
            <a:srgbClr val="A4A3A4"/>
          </p15:clr>
        </p15:guide>
        <p15:guide id="2" pos="274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chria, Afifa" initials="MA" lastIdx="3" clrIdx="0">
    <p:extLst>
      <p:ext uri="{19B8F6BF-5375-455C-9EA6-DF929625EA0E}">
        <p15:presenceInfo xmlns:p15="http://schemas.microsoft.com/office/powerpoint/2012/main" userId="S::Afifa.Mechria@ordina.be::7ab65ff6-7415-48fd-91e7-97b9b0d8ec8e" providerId="AD"/>
      </p:ext>
    </p:extLst>
  </p:cmAuthor>
  <p:cmAuthor id="2" name="Romanillos, Adrian" initials="RA" lastIdx="1" clrIdx="1">
    <p:extLst>
      <p:ext uri="{19B8F6BF-5375-455C-9EA6-DF929625EA0E}">
        <p15:presenceInfo xmlns:p15="http://schemas.microsoft.com/office/powerpoint/2012/main" userId="S::Adrian.Romanillos@ordina.be::808e1cac-8761-4981-b912-552e6c4938a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8202"/>
    <a:srgbClr val="F2F2F2"/>
    <a:srgbClr val="A6A6A4"/>
    <a:srgbClr val="585858"/>
    <a:srgbClr val="000E59"/>
    <a:srgbClr val="FF8000"/>
    <a:srgbClr val="5AB6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2" autoAdjust="0"/>
    <p:restoredTop sz="80605" autoAdjust="0"/>
  </p:normalViewPr>
  <p:slideViewPr>
    <p:cSldViewPr snapToGrid="0" snapToObjects="1" showGuides="1">
      <p:cViewPr varScale="1">
        <p:scale>
          <a:sx n="91" d="100"/>
          <a:sy n="91" d="100"/>
        </p:scale>
        <p:origin x="1363" y="53"/>
      </p:cViewPr>
      <p:guideLst>
        <p:guide orient="horz" pos="1249"/>
        <p:guide pos="274"/>
        <p:guide pos="2880"/>
      </p:guideLst>
    </p:cSldViewPr>
  </p:slideViewPr>
  <p:outlineViewPr>
    <p:cViewPr>
      <p:scale>
        <a:sx n="33" d="100"/>
        <a:sy n="33" d="100"/>
      </p:scale>
      <p:origin x="0" y="-12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0" d="100"/>
          <a:sy n="60" d="100"/>
        </p:scale>
        <p:origin x="319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0475" cy="498395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6727" y="1"/>
            <a:ext cx="2950475" cy="498395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E083C66D-9DB5-40C6-8BDD-EFBBD6080B5F}" type="datetimeFigureOut">
              <a:rPr lang="nl-BE" smtClean="0"/>
              <a:t>27/03/2020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2530"/>
            <a:ext cx="2950475" cy="498395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6727" y="9442530"/>
            <a:ext cx="2950475" cy="498395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49F4DD4E-A56C-4FE1-9684-A39ED21A955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75150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50475" cy="497047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6738" y="0"/>
            <a:ext cx="2950475" cy="497047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E6F7931A-9783-CE41-BB25-1D46C02A6CFD}" type="datetimeFigureOut">
              <a:rPr lang="nl-NL" smtClean="0"/>
              <a:pPr/>
              <a:t>27-3-2020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4638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2" tIns="45711" rIns="91422" bIns="45711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</p:spPr>
        <p:txBody>
          <a:bodyPr vert="horz" lIns="91422" tIns="45711" rIns="91422" bIns="45711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1" y="9442153"/>
            <a:ext cx="2950475" cy="497047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6738" y="9442153"/>
            <a:ext cx="2950475" cy="497047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9628BAB3-E715-0147-805F-FD7CB9D0115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4885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5865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baseline="0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8599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baseline="0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164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baseline="0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3768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baseline="0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8647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baseline="0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4974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baseline="0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4843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baseline="0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6236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BE" baseline="0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453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13255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deling 3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chte verbindingslijn 19"/>
          <p:cNvCxnSpPr/>
          <p:nvPr userDrawn="1"/>
        </p:nvCxnSpPr>
        <p:spPr>
          <a:xfrm>
            <a:off x="433388" y="3283501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Rechte verbindingslijn 20"/>
          <p:cNvCxnSpPr/>
          <p:nvPr userDrawn="1"/>
        </p:nvCxnSpPr>
        <p:spPr>
          <a:xfrm>
            <a:off x="433388" y="1915792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5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544898" y="798469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654678" y="798468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39873" y="799938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0" name="Tijdelijke aanduiding voor afbeelding 18"/>
          <p:cNvSpPr>
            <a:spLocks noGrp="1"/>
          </p:cNvSpPr>
          <p:nvPr>
            <p:ph type="pic" sz="quarter" idx="32"/>
          </p:nvPr>
        </p:nvSpPr>
        <p:spPr>
          <a:xfrm>
            <a:off x="544898" y="2166177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1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654678" y="2166176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639873" y="2167646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3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544898" y="353388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1654678" y="3533884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5" name="Tijdelijke aanduiding voor inhoud 2"/>
          <p:cNvSpPr>
            <a:spLocks noGrp="1"/>
          </p:cNvSpPr>
          <p:nvPr>
            <p:ph sz="half" idx="37" hasCustomPrompt="1"/>
          </p:nvPr>
        </p:nvSpPr>
        <p:spPr>
          <a:xfrm>
            <a:off x="3639873" y="3535354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661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Template kruis voor 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432000" y="2574601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ijdelijke aanduiding voor tekst 25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575667"/>
            <a:ext cx="1563323" cy="294128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29" name="Tijdelijke aanduiding voor tekst 25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2592000"/>
            <a:ext cx="2007420" cy="304814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4680000" y="576000"/>
            <a:ext cx="0" cy="3898994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ijdelijke aanduiding voor tekst 25"/>
          <p:cNvSpPr>
            <a:spLocks noGrp="1"/>
          </p:cNvSpPr>
          <p:nvPr>
            <p:ph type="body" sz="quarter" idx="12" hasCustomPrompt="1"/>
          </p:nvPr>
        </p:nvSpPr>
        <p:spPr>
          <a:xfrm>
            <a:off x="4788000" y="576000"/>
            <a:ext cx="1563323" cy="294128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35" name="Tijdelijke aanduiding voor tekst 25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00" y="2592000"/>
            <a:ext cx="2007420" cy="304814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</p:spTree>
    <p:extLst>
      <p:ext uri="{BB962C8B-B14F-4D97-AF65-F5344CB8AC3E}">
        <p14:creationId xmlns:p14="http://schemas.microsoft.com/office/powerpoint/2010/main" val="73002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emplate propositie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WHO_Business template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48"/>
            <a:ext cx="9144000" cy="4565904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3674533" cy="246221"/>
          </a:xfrm>
        </p:spPr>
        <p:txBody>
          <a:bodyPr/>
          <a:lstStyle/>
          <a:p>
            <a:r>
              <a:rPr lang="nl-NL" dirty="0" err="1"/>
              <a:t>Template</a:t>
            </a:r>
            <a:r>
              <a:rPr lang="nl-NL" dirty="0"/>
              <a:t> propositie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329116" y="2657782"/>
            <a:ext cx="6219694" cy="174695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Ruimte voor eigen tekst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1"/>
          </p:nvPr>
        </p:nvSpPr>
        <p:spPr>
          <a:xfrm>
            <a:off x="327541" y="1011193"/>
            <a:ext cx="2988088" cy="110753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2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3576700" y="1011193"/>
            <a:ext cx="2988088" cy="110753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3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77100" y="2583515"/>
            <a:ext cx="2151310" cy="68751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4" name="Tijdelijke aanduiding voor tekst 9"/>
          <p:cNvSpPr>
            <a:spLocks noGrp="1"/>
          </p:cNvSpPr>
          <p:nvPr>
            <p:ph type="body" sz="quarter" idx="14"/>
          </p:nvPr>
        </p:nvSpPr>
        <p:spPr>
          <a:xfrm>
            <a:off x="6777976" y="3717222"/>
            <a:ext cx="2151310" cy="68751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5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6698166" y="620486"/>
            <a:ext cx="2232000" cy="15494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6938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emplate propositie Di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WHO_Business template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25400"/>
            <a:ext cx="9144000" cy="4565904"/>
          </a:xfrm>
          <a:prstGeom prst="rect">
            <a:avLst/>
          </a:prstGeom>
        </p:spPr>
      </p:pic>
      <p:sp>
        <p:nvSpPr>
          <p:cNvPr id="10" name="Tijdelijke aanduiding vo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329116" y="2657782"/>
            <a:ext cx="6219694" cy="174695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Ruimte voor eigen tekst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1"/>
          </p:nvPr>
        </p:nvSpPr>
        <p:spPr>
          <a:xfrm>
            <a:off x="327541" y="1011193"/>
            <a:ext cx="2988088" cy="110753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2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3576700" y="1011193"/>
            <a:ext cx="2988088" cy="110753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3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77100" y="2583515"/>
            <a:ext cx="2151310" cy="68751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4" name="Tijdelijke aanduiding voor tekst 9"/>
          <p:cNvSpPr>
            <a:spLocks noGrp="1"/>
          </p:cNvSpPr>
          <p:nvPr>
            <p:ph type="body" sz="quarter" idx="14"/>
          </p:nvPr>
        </p:nvSpPr>
        <p:spPr>
          <a:xfrm>
            <a:off x="6777976" y="3717222"/>
            <a:ext cx="2151310" cy="68751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5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6698166" y="620486"/>
            <a:ext cx="2232000" cy="15494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4436533" cy="246221"/>
          </a:xfrm>
        </p:spPr>
        <p:txBody>
          <a:bodyPr/>
          <a:lstStyle/>
          <a:p>
            <a:r>
              <a:rPr lang="nl-NL" dirty="0" err="1"/>
              <a:t>Template</a:t>
            </a:r>
            <a:r>
              <a:rPr lang="nl-NL" dirty="0"/>
              <a:t> propositie</a:t>
            </a:r>
          </a:p>
        </p:txBody>
      </p:sp>
    </p:spTree>
    <p:extLst>
      <p:ext uri="{BB962C8B-B14F-4D97-AF65-F5344CB8AC3E}">
        <p14:creationId xmlns:p14="http://schemas.microsoft.com/office/powerpoint/2010/main" val="335403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1. 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362911" y="1151223"/>
            <a:ext cx="4575289" cy="1777267"/>
          </a:xfrm>
          <a:prstGeom prst="rect">
            <a:avLst/>
          </a:prstGeom>
        </p:spPr>
        <p:txBody>
          <a:bodyPr/>
          <a:lstStyle>
            <a:lvl1pPr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/>
              <a:t>Ruimte voor eigen tekst</a:t>
            </a:r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2. Contac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4096200" y="1486021"/>
            <a:ext cx="1153377" cy="1440000"/>
          </a:xfrm>
          <a:prstGeom prst="rect">
            <a:avLst/>
          </a:prstGeom>
        </p:spPr>
        <p:txBody>
          <a:bodyPr anchor="t"/>
          <a:lstStyle>
            <a:lvl1pPr>
              <a:defRPr sz="1050" baseline="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Contact informatie</a:t>
            </a:r>
          </a:p>
        </p:txBody>
      </p:sp>
      <p:sp>
        <p:nvSpPr>
          <p:cNvPr id="6" name="Titel 1"/>
          <p:cNvSpPr txBox="1">
            <a:spLocks/>
          </p:cNvSpPr>
          <p:nvPr userDrawn="1"/>
        </p:nvSpPr>
        <p:spPr>
          <a:xfrm>
            <a:off x="457200" y="202380"/>
            <a:ext cx="1462563" cy="29015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2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0"/>
              </a:spcAft>
            </a:pPr>
            <a:r>
              <a:rPr lang="nl-NL" sz="12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Contact</a:t>
            </a:r>
            <a:endParaRPr lang="nl-NL" sz="1200" b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jdelijke aanduiding voor afbeelding 18"/>
          <p:cNvSpPr>
            <a:spLocks noGrp="1"/>
          </p:cNvSpPr>
          <p:nvPr>
            <p:ph type="pic" sz="quarter" idx="11"/>
          </p:nvPr>
        </p:nvSpPr>
        <p:spPr>
          <a:xfrm>
            <a:off x="3045258" y="1486021"/>
            <a:ext cx="972000" cy="1440000"/>
          </a:xfrm>
          <a:prstGeom prst="rect">
            <a:avLst/>
          </a:prstGeom>
          <a:ln w="12700" cmpd="sng">
            <a:solidFill>
              <a:schemeClr val="tx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86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1. Cover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51946" y="3157640"/>
            <a:ext cx="4575289" cy="1809064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/>
              <a:t>Ruimte voor eigen tekst</a:t>
            </a:r>
          </a:p>
        </p:txBody>
      </p:sp>
      <p:sp>
        <p:nvSpPr>
          <p:cNvPr id="4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362911" y="1151223"/>
            <a:ext cx="4575289" cy="1777267"/>
          </a:xfrm>
          <a:prstGeom prst="rect">
            <a:avLst/>
          </a:prstGeom>
        </p:spPr>
        <p:txBody>
          <a:bodyPr/>
          <a:lstStyle>
            <a:lvl1pPr>
              <a:buNone/>
              <a:defRPr sz="2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/>
              <a:t>Ruimte voor titel</a:t>
            </a:r>
          </a:p>
        </p:txBody>
      </p:sp>
    </p:spTree>
    <p:extLst>
      <p:ext uri="{BB962C8B-B14F-4D97-AF65-F5344CB8AC3E}">
        <p14:creationId xmlns:p14="http://schemas.microsoft.com/office/powerpoint/2010/main" val="49428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nl-NL" sz="24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34988" indent="-177800">
              <a:buFont typeface="Arial" panose="020B0604020202020204" pitchFamily="34" charset="0"/>
              <a:buChar char="-"/>
              <a:defRPr/>
            </a:lvl2pPr>
            <a:lvl3pPr marL="720725" indent="-185738">
              <a:defRPr sz="1400"/>
            </a:lvl3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94310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DFA9-F861-554B-BA4A-BB9F0FE108D7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F49F9-0D88-E140-A876-1616A7B79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57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DFA9-F861-554B-BA4A-BB9F0FE108D7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F49F9-0D88-E140-A876-1616A7B79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34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nl-NL" sz="24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34988" indent="-177800">
              <a:buFont typeface="Arial" panose="020B0604020202020204" pitchFamily="34" charset="0"/>
              <a:buChar char="-"/>
              <a:defRPr/>
            </a:lvl2pPr>
            <a:lvl3pPr marL="720725" indent="-185738">
              <a:defRPr sz="1400"/>
            </a:lvl3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DFA9-F861-554B-BA4A-BB9F0FE108D7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F49F9-0D88-E140-A876-1616A7B79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17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DFA9-F861-554B-BA4A-BB9F0FE108D7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F49F9-0D88-E140-A876-1616A7B79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451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DFA9-F861-554B-BA4A-BB9F0FE108D7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F49F9-0D88-E140-A876-1616A7B79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203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F49F9-0D88-E140-A876-1616A7B79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99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DFA9-F861-554B-BA4A-BB9F0FE108D7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F49F9-0D88-E140-A876-1616A7B79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55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DFA9-F861-554B-BA4A-BB9F0FE108D7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F49F9-0D88-E140-A876-1616A7B79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703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DFA9-F861-554B-BA4A-BB9F0FE108D7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F49F9-0D88-E140-A876-1616A7B79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51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DFA9-F861-554B-BA4A-BB9F0FE108D7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F49F9-0D88-E140-A876-1616A7B79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486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DFA9-F861-554B-BA4A-BB9F0FE108D7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F49F9-0D88-E140-A876-1616A7B79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243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. Titel + 3 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/>
              <a:t>Titelstijl van model bewerken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EE0FAEAF-6CB3-9A4B-AECB-75094D649B79}"/>
              </a:ext>
            </a:extLst>
          </p:cNvPr>
          <p:cNvCxnSpPr/>
          <p:nvPr userDrawn="1"/>
        </p:nvCxnSpPr>
        <p:spPr>
          <a:xfrm>
            <a:off x="3189659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502E1C39-643A-C848-A853-2F6710FF1128}"/>
              </a:ext>
            </a:extLst>
          </p:cNvPr>
          <p:cNvCxnSpPr/>
          <p:nvPr userDrawn="1"/>
        </p:nvCxnSpPr>
        <p:spPr>
          <a:xfrm>
            <a:off x="6017869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BB4A5622-2F2B-9A4B-ADE9-F69873EE204C}"/>
              </a:ext>
            </a:extLst>
          </p:cNvPr>
          <p:cNvSpPr>
            <a:spLocks noGrp="1"/>
          </p:cNvSpPr>
          <p:nvPr>
            <p:ph sz="half" idx="34" hasCustomPrompt="1"/>
          </p:nvPr>
        </p:nvSpPr>
        <p:spPr>
          <a:xfrm>
            <a:off x="3311396" y="744258"/>
            <a:ext cx="2584737" cy="380078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/>
              <a:t>Ruimte voor eigen tekst</a:t>
            </a:r>
          </a:p>
          <a:p>
            <a:pPr lvl="2"/>
            <a:r>
              <a:rPr lang="nl-NL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lvl="2"/>
            <a:endParaRPr lang="nl-NL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899CF3D-49FE-6240-B70A-B2478613FA03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6146869" y="743323"/>
            <a:ext cx="2584737" cy="380078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/>
              <a:t>Ruimte voor eigen tekst</a:t>
            </a:r>
          </a:p>
          <a:p>
            <a:pPr lvl="2"/>
            <a:r>
              <a:rPr lang="nl-NL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lvl="2"/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5CAE096E-9612-8945-A32A-258A5A60B1F4}"/>
              </a:ext>
            </a:extLst>
          </p:cNvPr>
          <p:cNvSpPr>
            <a:spLocks noGrp="1"/>
          </p:cNvSpPr>
          <p:nvPr>
            <p:ph sz="half" idx="42" hasCustomPrompt="1"/>
          </p:nvPr>
        </p:nvSpPr>
        <p:spPr>
          <a:xfrm>
            <a:off x="468660" y="744258"/>
            <a:ext cx="2584737" cy="380078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/>
              <a:t>Ruimte voor eigen tekst</a:t>
            </a:r>
          </a:p>
          <a:p>
            <a:pPr lvl="2"/>
            <a:r>
              <a:rPr lang="nl-NL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/>
              <a:t>Ruimte voor eigen tekst</a:t>
            </a:r>
          </a:p>
          <a:p>
            <a:pPr lvl="2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0958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457200" y="900113"/>
            <a:ext cx="4038600" cy="3476582"/>
          </a:xfr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/>
            </a:lvl1pPr>
            <a:lvl2pPr marL="534988" indent="-177800">
              <a:buFont typeface="Arial" panose="020B0604020202020204" pitchFamily="34" charset="0"/>
              <a:buChar char="-"/>
              <a:defRPr sz="1800"/>
            </a:lvl2pPr>
            <a:lvl3pPr marL="720725" indent="-185738"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sz="half" idx="10" hasCustomPrompt="1"/>
          </p:nvPr>
        </p:nvSpPr>
        <p:spPr>
          <a:xfrm>
            <a:off x="4648200" y="914922"/>
            <a:ext cx="4038600" cy="3456355"/>
          </a:xfr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/>
            </a:lvl1pPr>
            <a:lvl2pPr marL="534988" indent="-177800">
              <a:buFont typeface="Arial" panose="020B0604020202020204" pitchFamily="34" charset="0"/>
              <a:buChar char="-"/>
              <a:defRPr sz="1800"/>
            </a:lvl2pPr>
            <a:lvl3pPr marL="720725" indent="-185738"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105089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2334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. Titel +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354695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2"/>
          </p:nvPr>
        </p:nvSpPr>
        <p:spPr>
          <a:xfrm>
            <a:off x="4559300" y="-19735"/>
            <a:ext cx="4643906" cy="52101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7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292099" y="341851"/>
            <a:ext cx="4089127" cy="778619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/>
              <a:t>Kop</a:t>
            </a:r>
          </a:p>
        </p:txBody>
      </p:sp>
      <p:sp>
        <p:nvSpPr>
          <p:cNvPr id="8" name="Tijdelijke aanduiding voor tekst 9"/>
          <p:cNvSpPr>
            <a:spLocks noGrp="1"/>
          </p:cNvSpPr>
          <p:nvPr>
            <p:ph type="body" sz="quarter" idx="11"/>
          </p:nvPr>
        </p:nvSpPr>
        <p:spPr>
          <a:xfrm>
            <a:off x="292100" y="1628195"/>
            <a:ext cx="4089127" cy="2901311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3412544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03867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nl-NL" sz="24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34988" indent="-177800">
              <a:buFont typeface="Arial" panose="020B0604020202020204" pitchFamily="34" charset="0"/>
              <a:buChar char="-"/>
              <a:defRPr/>
            </a:lvl2pPr>
            <a:lvl3pPr marL="720725" indent="-185738">
              <a:defRPr sz="1400"/>
            </a:lvl3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372259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457200" y="900113"/>
            <a:ext cx="4038600" cy="3476582"/>
          </a:xfr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/>
            </a:lvl1pPr>
            <a:lvl2pPr marL="534988" indent="-177800">
              <a:buFont typeface="Arial" panose="020B0604020202020204" pitchFamily="34" charset="0"/>
              <a:buChar char="-"/>
              <a:defRPr sz="1800"/>
            </a:lvl2pPr>
            <a:lvl3pPr marL="720725" indent="-185738"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sz="half" idx="10" hasCustomPrompt="1"/>
          </p:nvPr>
        </p:nvSpPr>
        <p:spPr>
          <a:xfrm>
            <a:off x="4648200" y="914922"/>
            <a:ext cx="4038600" cy="3456355"/>
          </a:xfr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/>
            </a:lvl1pPr>
            <a:lvl2pPr marL="534988" indent="-177800">
              <a:buFont typeface="Arial" panose="020B0604020202020204" pitchFamily="34" charset="0"/>
              <a:buChar char="-"/>
              <a:defRPr sz="1800"/>
            </a:lvl2pPr>
            <a:lvl3pPr marL="720725" indent="-185738"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261175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837391"/>
            <a:ext cx="4040188" cy="479822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837391"/>
            <a:ext cx="4041775" cy="479822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0" hasCustomPrompt="1"/>
          </p:nvPr>
        </p:nvSpPr>
        <p:spPr>
          <a:xfrm>
            <a:off x="454026" y="1631156"/>
            <a:ext cx="4038600" cy="2545556"/>
          </a:xfr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720725" indent="-185738"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2" hasCustomPrompt="1"/>
          </p:nvPr>
        </p:nvSpPr>
        <p:spPr>
          <a:xfrm>
            <a:off x="4645026" y="1631156"/>
            <a:ext cx="4038600" cy="2545556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720725" indent="-185738"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82982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eading + tek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199" y="837391"/>
            <a:ext cx="8165359" cy="479822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454026" y="1631156"/>
            <a:ext cx="8168532" cy="2688083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27745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odel sheet met pl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-22303" y="-14868"/>
            <a:ext cx="9218341" cy="521877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454026" y="1930210"/>
            <a:ext cx="4110540" cy="1630746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99820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Nutshell1 le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4"/>
            <a:ext cx="9144000" cy="5143500"/>
          </a:xfrm>
          <a:prstGeom prst="rect">
            <a:avLst/>
          </a:prstGeom>
        </p:spPr>
      </p:pic>
      <p:sp>
        <p:nvSpPr>
          <p:cNvPr id="4" name="Tekstvak 3"/>
          <p:cNvSpPr txBox="1"/>
          <p:nvPr userDrawn="1"/>
        </p:nvSpPr>
        <p:spPr>
          <a:xfrm>
            <a:off x="177618" y="1896223"/>
            <a:ext cx="1563040" cy="59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</a:t>
            </a:r>
          </a:p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eigen tekst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198772" y="2451819"/>
            <a:ext cx="1034794" cy="445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nl-NL" sz="900" b="1" dirty="0">
                <a:solidFill>
                  <a:srgbClr val="FFFFFF"/>
                </a:solidFill>
                <a:latin typeface="Arial"/>
                <a:cs typeface="Arial"/>
              </a:rPr>
              <a:t>Ruimte voor</a:t>
            </a:r>
          </a:p>
          <a:p>
            <a:pPr>
              <a:lnSpc>
                <a:spcPct val="130000"/>
              </a:lnSpc>
            </a:pPr>
            <a:r>
              <a:rPr lang="nl-NL" sz="900" b="1" dirty="0">
                <a:solidFill>
                  <a:srgbClr val="FFFFFF"/>
                </a:solidFill>
                <a:latin typeface="Arial"/>
                <a:cs typeface="Arial"/>
              </a:rPr>
              <a:t>eigen tekst</a:t>
            </a:r>
          </a:p>
        </p:txBody>
      </p:sp>
      <p:sp>
        <p:nvSpPr>
          <p:cNvPr id="6" name="Tekstvak 5"/>
          <p:cNvSpPr txBox="1"/>
          <p:nvPr userDrawn="1"/>
        </p:nvSpPr>
        <p:spPr>
          <a:xfrm>
            <a:off x="4761588" y="511995"/>
            <a:ext cx="3364438" cy="1657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 eigen tekst</a:t>
            </a:r>
          </a:p>
          <a:p>
            <a:pPr>
              <a:lnSpc>
                <a:spcPct val="70000"/>
              </a:lnSpc>
            </a:pPr>
            <a:endParaRPr lang="nl-NL" b="1" dirty="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ct val="7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 eigen tekst</a:t>
            </a:r>
          </a:p>
          <a:p>
            <a:pPr>
              <a:lnSpc>
                <a:spcPct val="70000"/>
              </a:lnSpc>
            </a:pPr>
            <a:endParaRPr lang="nl-NL" b="1" dirty="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ct val="7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 eigen tekst</a:t>
            </a:r>
          </a:p>
          <a:p>
            <a:pPr>
              <a:lnSpc>
                <a:spcPct val="70000"/>
              </a:lnSpc>
            </a:pPr>
            <a:endParaRPr lang="nl-NL" b="1" dirty="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ct val="7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 eigen tekst</a:t>
            </a:r>
          </a:p>
          <a:p>
            <a:pPr>
              <a:lnSpc>
                <a:spcPct val="70000"/>
              </a:lnSpc>
            </a:pPr>
            <a:endParaRPr lang="nl-NL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Tekstvak 6"/>
          <p:cNvSpPr txBox="1"/>
          <p:nvPr userDrawn="1"/>
        </p:nvSpPr>
        <p:spPr>
          <a:xfrm>
            <a:off x="2400692" y="2724201"/>
            <a:ext cx="336443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 eigen tekst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2391811" y="1878459"/>
            <a:ext cx="1563040" cy="59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</a:t>
            </a:r>
          </a:p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eigen tekst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6964052" y="2685669"/>
            <a:ext cx="1563040" cy="59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</a:t>
            </a:r>
          </a:p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eigen tekst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6985206" y="3241265"/>
            <a:ext cx="1034794" cy="445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nl-NL" sz="900" b="1" dirty="0">
                <a:solidFill>
                  <a:srgbClr val="FFFFFF"/>
                </a:solidFill>
                <a:latin typeface="Arial"/>
                <a:cs typeface="Arial"/>
              </a:rPr>
              <a:t>Ruimte voor</a:t>
            </a:r>
          </a:p>
          <a:p>
            <a:pPr>
              <a:lnSpc>
                <a:spcPct val="130000"/>
              </a:lnSpc>
            </a:pPr>
            <a:r>
              <a:rPr lang="nl-NL" sz="900" b="1" dirty="0">
                <a:solidFill>
                  <a:srgbClr val="FFFFFF"/>
                </a:solidFill>
                <a:latin typeface="Arial"/>
                <a:cs typeface="Arial"/>
              </a:rPr>
              <a:t>eigen tekst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2420421" y="3036860"/>
            <a:ext cx="1584866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nl-NL" sz="900" b="1" dirty="0">
                <a:solidFill>
                  <a:srgbClr val="FFFFFF"/>
                </a:solidFill>
                <a:latin typeface="Arial"/>
                <a:cs typeface="Arial"/>
              </a:rPr>
              <a:t>Ruimte voor eigen tekst</a:t>
            </a:r>
          </a:p>
        </p:txBody>
      </p:sp>
    </p:spTree>
    <p:extLst>
      <p:ext uri="{BB962C8B-B14F-4D97-AF65-F5344CB8AC3E}">
        <p14:creationId xmlns:p14="http://schemas.microsoft.com/office/powerpoint/2010/main" val="185979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837391"/>
            <a:ext cx="4040188" cy="479822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837391"/>
            <a:ext cx="4041775" cy="479822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0" hasCustomPrompt="1"/>
          </p:nvPr>
        </p:nvSpPr>
        <p:spPr>
          <a:xfrm>
            <a:off x="454026" y="1631156"/>
            <a:ext cx="4038600" cy="2545556"/>
          </a:xfr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720725" indent="-185738"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2" hasCustomPrompt="1"/>
          </p:nvPr>
        </p:nvSpPr>
        <p:spPr>
          <a:xfrm>
            <a:off x="4645026" y="1631156"/>
            <a:ext cx="4038600" cy="2545556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720725" indent="-185738"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237827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mplat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/>
          <p:cNvCxnSpPr/>
          <p:nvPr userDrawn="1"/>
        </p:nvCxnSpPr>
        <p:spPr>
          <a:xfrm>
            <a:off x="3189659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Rechte verbindingslijn 7"/>
          <p:cNvCxnSpPr/>
          <p:nvPr userDrawn="1"/>
        </p:nvCxnSpPr>
        <p:spPr>
          <a:xfrm>
            <a:off x="6017869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15"/>
          </p:nvPr>
        </p:nvSpPr>
        <p:spPr>
          <a:xfrm>
            <a:off x="4153759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7" hasCustomPrompt="1"/>
          </p:nvPr>
        </p:nvSpPr>
        <p:spPr>
          <a:xfrm>
            <a:off x="3304133" y="2033749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18" hasCustomPrompt="1"/>
          </p:nvPr>
        </p:nvSpPr>
        <p:spPr>
          <a:xfrm>
            <a:off x="3311396" y="2269255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311396" y="2771068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6989232" y="803745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6139606" y="2032814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8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6146869" y="2268320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39" name="Tijdelijke aanduiding voor inhoud 2"/>
          <p:cNvSpPr>
            <a:spLocks noGrp="1"/>
          </p:cNvSpPr>
          <p:nvPr>
            <p:ph sz="half" idx="38" hasCustomPrompt="1"/>
          </p:nvPr>
        </p:nvSpPr>
        <p:spPr>
          <a:xfrm>
            <a:off x="6146869" y="2770133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311023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461397" y="2033749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2" name="Tijdelijke aanduiding voor tekst 2"/>
          <p:cNvSpPr>
            <a:spLocks noGrp="1"/>
          </p:cNvSpPr>
          <p:nvPr>
            <p:ph type="body" sz="quarter" idx="41" hasCustomPrompt="1"/>
          </p:nvPr>
        </p:nvSpPr>
        <p:spPr>
          <a:xfrm>
            <a:off x="468660" y="2269255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43" name="Tijdelijke aanduiding voor inhoud 2"/>
          <p:cNvSpPr>
            <a:spLocks noGrp="1"/>
          </p:cNvSpPr>
          <p:nvPr>
            <p:ph sz="half" idx="42" hasCustomPrompt="1"/>
          </p:nvPr>
        </p:nvSpPr>
        <p:spPr>
          <a:xfrm>
            <a:off x="468660" y="2771068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4568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ndeling 4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433388" y="2592000"/>
            <a:ext cx="8496000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lgDash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Rechte verbindingslijn 8"/>
          <p:cNvCxnSpPr/>
          <p:nvPr userDrawn="1"/>
        </p:nvCxnSpPr>
        <p:spPr>
          <a:xfrm>
            <a:off x="433388" y="1584000"/>
            <a:ext cx="8496000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lgDash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Rechte verbindingslijn 13"/>
          <p:cNvCxnSpPr/>
          <p:nvPr userDrawn="1"/>
        </p:nvCxnSpPr>
        <p:spPr>
          <a:xfrm>
            <a:off x="433388" y="3600000"/>
            <a:ext cx="8496000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lgDash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0" name="Tijdelijke aanduiding voor afbeelding 18"/>
          <p:cNvSpPr>
            <a:spLocks noGrp="1"/>
          </p:cNvSpPr>
          <p:nvPr>
            <p:ph type="pic" sz="quarter" idx="20"/>
          </p:nvPr>
        </p:nvSpPr>
        <p:spPr>
          <a:xfrm>
            <a:off x="604373" y="3816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21" hasCustomPrompt="1"/>
          </p:nvPr>
        </p:nvSpPr>
        <p:spPr>
          <a:xfrm>
            <a:off x="1714152" y="3815431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2" name="Tijdelijke aanduiding voor inhoud 2"/>
          <p:cNvSpPr>
            <a:spLocks noGrp="1"/>
          </p:cNvSpPr>
          <p:nvPr>
            <p:ph sz="half" idx="22" hasCustomPrompt="1"/>
          </p:nvPr>
        </p:nvSpPr>
        <p:spPr>
          <a:xfrm>
            <a:off x="3699348" y="3817469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3" name="Tijdelijke aanduiding voor afbeelding 18"/>
          <p:cNvSpPr>
            <a:spLocks noGrp="1"/>
          </p:cNvSpPr>
          <p:nvPr>
            <p:ph type="pic" sz="quarter" idx="23"/>
          </p:nvPr>
        </p:nvSpPr>
        <p:spPr>
          <a:xfrm>
            <a:off x="604374" y="2808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4" name="Tijdelijke aanduiding voor tekst 2"/>
          <p:cNvSpPr>
            <a:spLocks noGrp="1"/>
          </p:cNvSpPr>
          <p:nvPr>
            <p:ph type="body" sz="quarter" idx="24" hasCustomPrompt="1"/>
          </p:nvPr>
        </p:nvSpPr>
        <p:spPr>
          <a:xfrm>
            <a:off x="1714153" y="2807432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25" hasCustomPrompt="1"/>
          </p:nvPr>
        </p:nvSpPr>
        <p:spPr>
          <a:xfrm>
            <a:off x="3699348" y="2808166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26"/>
          </p:nvPr>
        </p:nvSpPr>
        <p:spPr>
          <a:xfrm>
            <a:off x="604373" y="1800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27" hasCustomPrompt="1"/>
          </p:nvPr>
        </p:nvSpPr>
        <p:spPr>
          <a:xfrm>
            <a:off x="1714153" y="1800000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8" name="Tijdelijke aanduiding voor inhoud 2"/>
          <p:cNvSpPr>
            <a:spLocks noGrp="1"/>
          </p:cNvSpPr>
          <p:nvPr>
            <p:ph sz="half" idx="28" hasCustomPrompt="1"/>
          </p:nvPr>
        </p:nvSpPr>
        <p:spPr>
          <a:xfrm>
            <a:off x="3699348" y="1800000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604374" y="793112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714153" y="791433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41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99346" y="792167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</p:spTree>
    <p:extLst>
      <p:ext uri="{BB962C8B-B14F-4D97-AF65-F5344CB8AC3E}">
        <p14:creationId xmlns:p14="http://schemas.microsoft.com/office/powerpoint/2010/main" val="272826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deling 3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chte verbindingslijn 19"/>
          <p:cNvCxnSpPr/>
          <p:nvPr userDrawn="1"/>
        </p:nvCxnSpPr>
        <p:spPr>
          <a:xfrm>
            <a:off x="433388" y="3283501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Rechte verbindingslijn 20"/>
          <p:cNvCxnSpPr/>
          <p:nvPr userDrawn="1"/>
        </p:nvCxnSpPr>
        <p:spPr>
          <a:xfrm>
            <a:off x="433388" y="1915792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5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544898" y="798469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654678" y="798468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39873" y="799938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0" name="Tijdelijke aanduiding voor afbeelding 18"/>
          <p:cNvSpPr>
            <a:spLocks noGrp="1"/>
          </p:cNvSpPr>
          <p:nvPr>
            <p:ph type="pic" sz="quarter" idx="32"/>
          </p:nvPr>
        </p:nvSpPr>
        <p:spPr>
          <a:xfrm>
            <a:off x="544898" y="2166177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1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654678" y="2166176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639873" y="2167646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3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544898" y="353388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1654678" y="3533884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5" name="Tijdelijke aanduiding voor inhoud 2"/>
          <p:cNvSpPr>
            <a:spLocks noGrp="1"/>
          </p:cNvSpPr>
          <p:nvPr>
            <p:ph sz="half" idx="37" hasCustomPrompt="1"/>
          </p:nvPr>
        </p:nvSpPr>
        <p:spPr>
          <a:xfrm>
            <a:off x="3639873" y="3535354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234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Template kruis voor 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432000" y="2574601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ijdelijke aanduiding voor tekst 25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575667"/>
            <a:ext cx="1563323" cy="294128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29" name="Tijdelijke aanduiding voor tekst 25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2592000"/>
            <a:ext cx="2007420" cy="304814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4680000" y="576000"/>
            <a:ext cx="0" cy="3898994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ijdelijke aanduiding voor tekst 25"/>
          <p:cNvSpPr>
            <a:spLocks noGrp="1"/>
          </p:cNvSpPr>
          <p:nvPr>
            <p:ph type="body" sz="quarter" idx="12" hasCustomPrompt="1"/>
          </p:nvPr>
        </p:nvSpPr>
        <p:spPr>
          <a:xfrm>
            <a:off x="4788000" y="576000"/>
            <a:ext cx="1563323" cy="294128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35" name="Tijdelijke aanduiding voor tekst 25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00" y="2592000"/>
            <a:ext cx="2007420" cy="304814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</p:spTree>
    <p:extLst>
      <p:ext uri="{BB962C8B-B14F-4D97-AF65-F5344CB8AC3E}">
        <p14:creationId xmlns:p14="http://schemas.microsoft.com/office/powerpoint/2010/main" val="12744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emplate propositie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WHO_Business template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48"/>
            <a:ext cx="9144000" cy="4565904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3674533" cy="246221"/>
          </a:xfrm>
        </p:spPr>
        <p:txBody>
          <a:bodyPr/>
          <a:lstStyle/>
          <a:p>
            <a:r>
              <a:rPr lang="nl-NL" dirty="0" err="1"/>
              <a:t>Template</a:t>
            </a:r>
            <a:r>
              <a:rPr lang="nl-NL" dirty="0"/>
              <a:t> propositie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329116" y="2657782"/>
            <a:ext cx="6219694" cy="174695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Ruimte voor eigen tekst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1"/>
          </p:nvPr>
        </p:nvSpPr>
        <p:spPr>
          <a:xfrm>
            <a:off x="327541" y="1011193"/>
            <a:ext cx="2988088" cy="110753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2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3576700" y="1011193"/>
            <a:ext cx="2988088" cy="110753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3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77100" y="2583515"/>
            <a:ext cx="2151310" cy="68751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4" name="Tijdelijke aanduiding voor tekst 9"/>
          <p:cNvSpPr>
            <a:spLocks noGrp="1"/>
          </p:cNvSpPr>
          <p:nvPr>
            <p:ph type="body" sz="quarter" idx="14"/>
          </p:nvPr>
        </p:nvSpPr>
        <p:spPr>
          <a:xfrm>
            <a:off x="6777976" y="3717222"/>
            <a:ext cx="2151310" cy="68751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5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6698166" y="620486"/>
            <a:ext cx="2232000" cy="15494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321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emplate propositie Di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WHO_Business template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25400"/>
            <a:ext cx="9144000" cy="4565904"/>
          </a:xfrm>
          <a:prstGeom prst="rect">
            <a:avLst/>
          </a:prstGeom>
        </p:spPr>
      </p:pic>
      <p:sp>
        <p:nvSpPr>
          <p:cNvPr id="10" name="Tijdelijke aanduiding vo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329116" y="2657782"/>
            <a:ext cx="6219694" cy="174695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Ruimte voor eigen tekst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1"/>
          </p:nvPr>
        </p:nvSpPr>
        <p:spPr>
          <a:xfrm>
            <a:off x="327541" y="1011193"/>
            <a:ext cx="2988088" cy="110753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2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3576700" y="1011193"/>
            <a:ext cx="2988088" cy="110753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3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77100" y="2583515"/>
            <a:ext cx="2151310" cy="68751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4" name="Tijdelijke aanduiding voor tekst 9"/>
          <p:cNvSpPr>
            <a:spLocks noGrp="1"/>
          </p:cNvSpPr>
          <p:nvPr>
            <p:ph type="body" sz="quarter" idx="14"/>
          </p:nvPr>
        </p:nvSpPr>
        <p:spPr>
          <a:xfrm>
            <a:off x="6777976" y="3717222"/>
            <a:ext cx="2151310" cy="68751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5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6698166" y="620486"/>
            <a:ext cx="2232000" cy="15494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4436533" cy="246221"/>
          </a:xfrm>
        </p:spPr>
        <p:txBody>
          <a:bodyPr/>
          <a:lstStyle/>
          <a:p>
            <a:r>
              <a:rPr lang="nl-NL" dirty="0" err="1"/>
              <a:t>Template</a:t>
            </a:r>
            <a:r>
              <a:rPr lang="nl-NL" dirty="0"/>
              <a:t> propositie</a:t>
            </a:r>
          </a:p>
        </p:txBody>
      </p:sp>
    </p:spTree>
    <p:extLst>
      <p:ext uri="{BB962C8B-B14F-4D97-AF65-F5344CB8AC3E}">
        <p14:creationId xmlns:p14="http://schemas.microsoft.com/office/powerpoint/2010/main" val="17689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24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747848D-9055-4C66-9EF0-0E829204193E}" type="datetimeFigureOut">
              <a:rPr lang="nl-BE" smtClean="0"/>
              <a:t>27/03/2020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CC4BFA2-382C-4E3E-9B0E-C498199AB20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615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eading + tek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199" y="837391"/>
            <a:ext cx="8165359" cy="479822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454026" y="1631156"/>
            <a:ext cx="8168532" cy="2688083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01478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odel sheet met pl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-22303" y="-14868"/>
            <a:ext cx="9218341" cy="521877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454026" y="1930210"/>
            <a:ext cx="4110540" cy="1630746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58849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Nutshell1 le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4"/>
            <a:ext cx="9144000" cy="5143500"/>
          </a:xfrm>
          <a:prstGeom prst="rect">
            <a:avLst/>
          </a:prstGeom>
        </p:spPr>
      </p:pic>
      <p:sp>
        <p:nvSpPr>
          <p:cNvPr id="4" name="Tekstvak 3"/>
          <p:cNvSpPr txBox="1"/>
          <p:nvPr userDrawn="1"/>
        </p:nvSpPr>
        <p:spPr>
          <a:xfrm>
            <a:off x="177618" y="1896223"/>
            <a:ext cx="1563040" cy="59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</a:t>
            </a:r>
          </a:p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eigen tekst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198772" y="2451819"/>
            <a:ext cx="1034794" cy="445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nl-NL" sz="900" b="1" dirty="0">
                <a:solidFill>
                  <a:srgbClr val="FFFFFF"/>
                </a:solidFill>
                <a:latin typeface="Arial"/>
                <a:cs typeface="Arial"/>
              </a:rPr>
              <a:t>Ruimte voor</a:t>
            </a:r>
          </a:p>
          <a:p>
            <a:pPr>
              <a:lnSpc>
                <a:spcPct val="130000"/>
              </a:lnSpc>
            </a:pPr>
            <a:r>
              <a:rPr lang="nl-NL" sz="900" b="1" dirty="0">
                <a:solidFill>
                  <a:srgbClr val="FFFFFF"/>
                </a:solidFill>
                <a:latin typeface="Arial"/>
                <a:cs typeface="Arial"/>
              </a:rPr>
              <a:t>eigen tekst</a:t>
            </a:r>
          </a:p>
        </p:txBody>
      </p:sp>
      <p:sp>
        <p:nvSpPr>
          <p:cNvPr id="6" name="Tekstvak 5"/>
          <p:cNvSpPr txBox="1"/>
          <p:nvPr userDrawn="1"/>
        </p:nvSpPr>
        <p:spPr>
          <a:xfrm>
            <a:off x="4761588" y="511995"/>
            <a:ext cx="3364438" cy="1657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 eigen tekst</a:t>
            </a:r>
          </a:p>
          <a:p>
            <a:pPr>
              <a:lnSpc>
                <a:spcPct val="70000"/>
              </a:lnSpc>
            </a:pPr>
            <a:endParaRPr lang="nl-NL" b="1" dirty="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ct val="7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 eigen tekst</a:t>
            </a:r>
          </a:p>
          <a:p>
            <a:pPr>
              <a:lnSpc>
                <a:spcPct val="70000"/>
              </a:lnSpc>
            </a:pPr>
            <a:endParaRPr lang="nl-NL" b="1" dirty="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ct val="7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 eigen tekst</a:t>
            </a:r>
          </a:p>
          <a:p>
            <a:pPr>
              <a:lnSpc>
                <a:spcPct val="70000"/>
              </a:lnSpc>
            </a:pPr>
            <a:endParaRPr lang="nl-NL" b="1" dirty="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ct val="7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 eigen tekst</a:t>
            </a:r>
          </a:p>
          <a:p>
            <a:pPr>
              <a:lnSpc>
                <a:spcPct val="70000"/>
              </a:lnSpc>
            </a:pPr>
            <a:endParaRPr lang="nl-NL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Tekstvak 6"/>
          <p:cNvSpPr txBox="1"/>
          <p:nvPr userDrawn="1"/>
        </p:nvSpPr>
        <p:spPr>
          <a:xfrm>
            <a:off x="2400692" y="2724201"/>
            <a:ext cx="336443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 eigen tekst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2391811" y="1878459"/>
            <a:ext cx="1563040" cy="59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</a:t>
            </a:r>
          </a:p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eigen tekst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6964052" y="2685669"/>
            <a:ext cx="1563040" cy="59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</a:t>
            </a:r>
          </a:p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eigen tekst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6985206" y="3241265"/>
            <a:ext cx="1034794" cy="445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nl-NL" sz="900" b="1" dirty="0">
                <a:solidFill>
                  <a:srgbClr val="FFFFFF"/>
                </a:solidFill>
                <a:latin typeface="Arial"/>
                <a:cs typeface="Arial"/>
              </a:rPr>
              <a:t>Ruimte voor</a:t>
            </a:r>
          </a:p>
          <a:p>
            <a:pPr>
              <a:lnSpc>
                <a:spcPct val="130000"/>
              </a:lnSpc>
            </a:pPr>
            <a:r>
              <a:rPr lang="nl-NL" sz="900" b="1" dirty="0">
                <a:solidFill>
                  <a:srgbClr val="FFFFFF"/>
                </a:solidFill>
                <a:latin typeface="Arial"/>
                <a:cs typeface="Arial"/>
              </a:rPr>
              <a:t>eigen tekst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2420421" y="3036860"/>
            <a:ext cx="1584866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nl-NL" sz="900" b="1" dirty="0">
                <a:solidFill>
                  <a:srgbClr val="FFFFFF"/>
                </a:solidFill>
                <a:latin typeface="Arial"/>
                <a:cs typeface="Arial"/>
              </a:rPr>
              <a:t>Ruimte voor eigen tekst</a:t>
            </a:r>
          </a:p>
        </p:txBody>
      </p:sp>
    </p:spTree>
    <p:extLst>
      <p:ext uri="{BB962C8B-B14F-4D97-AF65-F5344CB8AC3E}">
        <p14:creationId xmlns:p14="http://schemas.microsoft.com/office/powerpoint/2010/main" val="163706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mplat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/>
          <p:cNvCxnSpPr/>
          <p:nvPr userDrawn="1"/>
        </p:nvCxnSpPr>
        <p:spPr>
          <a:xfrm>
            <a:off x="3189659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Rechte verbindingslijn 7"/>
          <p:cNvCxnSpPr/>
          <p:nvPr userDrawn="1"/>
        </p:nvCxnSpPr>
        <p:spPr>
          <a:xfrm>
            <a:off x="6017869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15"/>
          </p:nvPr>
        </p:nvSpPr>
        <p:spPr>
          <a:xfrm>
            <a:off x="4153759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7" hasCustomPrompt="1"/>
          </p:nvPr>
        </p:nvSpPr>
        <p:spPr>
          <a:xfrm>
            <a:off x="3304133" y="2033749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18" hasCustomPrompt="1"/>
          </p:nvPr>
        </p:nvSpPr>
        <p:spPr>
          <a:xfrm>
            <a:off x="3311396" y="2269255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311396" y="2771068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6989232" y="803745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6139606" y="2032814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8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6146869" y="2268320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39" name="Tijdelijke aanduiding voor inhoud 2"/>
          <p:cNvSpPr>
            <a:spLocks noGrp="1"/>
          </p:cNvSpPr>
          <p:nvPr>
            <p:ph sz="half" idx="38" hasCustomPrompt="1"/>
          </p:nvPr>
        </p:nvSpPr>
        <p:spPr>
          <a:xfrm>
            <a:off x="6146869" y="2770133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311023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461397" y="2033749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2" name="Tijdelijke aanduiding voor tekst 2"/>
          <p:cNvSpPr>
            <a:spLocks noGrp="1"/>
          </p:cNvSpPr>
          <p:nvPr>
            <p:ph type="body" sz="quarter" idx="41" hasCustomPrompt="1"/>
          </p:nvPr>
        </p:nvSpPr>
        <p:spPr>
          <a:xfrm>
            <a:off x="468660" y="2269255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43" name="Tijdelijke aanduiding voor inhoud 2"/>
          <p:cNvSpPr>
            <a:spLocks noGrp="1"/>
          </p:cNvSpPr>
          <p:nvPr>
            <p:ph sz="half" idx="42" hasCustomPrompt="1"/>
          </p:nvPr>
        </p:nvSpPr>
        <p:spPr>
          <a:xfrm>
            <a:off x="468660" y="2771068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052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ndeling 4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433388" y="2592000"/>
            <a:ext cx="8496000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lgDash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Rechte verbindingslijn 8"/>
          <p:cNvCxnSpPr/>
          <p:nvPr userDrawn="1"/>
        </p:nvCxnSpPr>
        <p:spPr>
          <a:xfrm>
            <a:off x="433388" y="1584000"/>
            <a:ext cx="8496000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lgDash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Rechte verbindingslijn 13"/>
          <p:cNvCxnSpPr/>
          <p:nvPr userDrawn="1"/>
        </p:nvCxnSpPr>
        <p:spPr>
          <a:xfrm>
            <a:off x="433388" y="3600000"/>
            <a:ext cx="8496000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lgDash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0" name="Tijdelijke aanduiding voor afbeelding 18"/>
          <p:cNvSpPr>
            <a:spLocks noGrp="1"/>
          </p:cNvSpPr>
          <p:nvPr>
            <p:ph type="pic" sz="quarter" idx="20"/>
          </p:nvPr>
        </p:nvSpPr>
        <p:spPr>
          <a:xfrm>
            <a:off x="604373" y="3816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21" hasCustomPrompt="1"/>
          </p:nvPr>
        </p:nvSpPr>
        <p:spPr>
          <a:xfrm>
            <a:off x="1714152" y="3815431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2" name="Tijdelijke aanduiding voor inhoud 2"/>
          <p:cNvSpPr>
            <a:spLocks noGrp="1"/>
          </p:cNvSpPr>
          <p:nvPr>
            <p:ph sz="half" idx="22" hasCustomPrompt="1"/>
          </p:nvPr>
        </p:nvSpPr>
        <p:spPr>
          <a:xfrm>
            <a:off x="3699348" y="3817469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3" name="Tijdelijke aanduiding voor afbeelding 18"/>
          <p:cNvSpPr>
            <a:spLocks noGrp="1"/>
          </p:cNvSpPr>
          <p:nvPr>
            <p:ph type="pic" sz="quarter" idx="23"/>
          </p:nvPr>
        </p:nvSpPr>
        <p:spPr>
          <a:xfrm>
            <a:off x="604374" y="2808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4" name="Tijdelijke aanduiding voor tekst 2"/>
          <p:cNvSpPr>
            <a:spLocks noGrp="1"/>
          </p:cNvSpPr>
          <p:nvPr>
            <p:ph type="body" sz="quarter" idx="24" hasCustomPrompt="1"/>
          </p:nvPr>
        </p:nvSpPr>
        <p:spPr>
          <a:xfrm>
            <a:off x="1714153" y="2807432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25" hasCustomPrompt="1"/>
          </p:nvPr>
        </p:nvSpPr>
        <p:spPr>
          <a:xfrm>
            <a:off x="3699348" y="2808166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26"/>
          </p:nvPr>
        </p:nvSpPr>
        <p:spPr>
          <a:xfrm>
            <a:off x="604373" y="1800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27" hasCustomPrompt="1"/>
          </p:nvPr>
        </p:nvSpPr>
        <p:spPr>
          <a:xfrm>
            <a:off x="1714153" y="1800000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8" name="Tijdelijke aanduiding voor inhoud 2"/>
          <p:cNvSpPr>
            <a:spLocks noGrp="1"/>
          </p:cNvSpPr>
          <p:nvPr>
            <p:ph sz="half" idx="28" hasCustomPrompt="1"/>
          </p:nvPr>
        </p:nvSpPr>
        <p:spPr>
          <a:xfrm>
            <a:off x="3699348" y="1800000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604374" y="793112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714153" y="791433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41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99346" y="792167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</p:spTree>
    <p:extLst>
      <p:ext uri="{BB962C8B-B14F-4D97-AF65-F5344CB8AC3E}">
        <p14:creationId xmlns:p14="http://schemas.microsoft.com/office/powerpoint/2010/main" val="5566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image" Target="../media/image8.emf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34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03678" y="4751123"/>
            <a:ext cx="1591734" cy="210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23465FC-87E3-4809-B286-63A2C460066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4333555"/>
            <a:ext cx="2807208" cy="105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74" r:id="rId5"/>
    <p:sldLayoutId id="2147483654" r:id="rId6"/>
    <p:sldLayoutId id="2147483673" r:id="rId7"/>
    <p:sldLayoutId id="2147483651" r:id="rId8"/>
    <p:sldLayoutId id="2147483668" r:id="rId9"/>
    <p:sldLayoutId id="2147483669" r:id="rId10"/>
    <p:sldLayoutId id="2147483676" r:id="rId11"/>
    <p:sldLayoutId id="2147483671" r:id="rId12"/>
    <p:sldLayoutId id="2147483670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600" b="1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logo_ordina_diap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94" y="4670926"/>
            <a:ext cx="1288800" cy="37753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05454" y="4696774"/>
            <a:ext cx="1621677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75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600" b="1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6210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FDFA9-F861-554B-BA4A-BB9F0FE108D7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F49F9-0D88-E140-A876-1616A7B79BE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40A76DC-CE90-4A12-8D3F-2782787D0D60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4333555"/>
            <a:ext cx="2807208" cy="105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5" r:id="rId13"/>
    <p:sldLayoutId id="2147483696" r:id="rId14"/>
    <p:sldLayoutId id="2147483697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ordina-logo-tag-on-lowercase.pdf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9" y="4719242"/>
            <a:ext cx="3398057" cy="27827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503678" y="4751123"/>
            <a:ext cx="1591734" cy="210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2"/>
          <a:stretch/>
        </p:blipFill>
        <p:spPr>
          <a:xfrm>
            <a:off x="1529715" y="4634863"/>
            <a:ext cx="837984" cy="436247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53522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600" b="1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27803EE3-D19C-4467-866F-3402C80A0D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4" r="17394" b="1"/>
          <a:stretch/>
        </p:blipFill>
        <p:spPr>
          <a:xfrm>
            <a:off x="5677924" y="7"/>
            <a:ext cx="3460502" cy="2537453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9708617-3816-474E-9561-915A026EB6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5" r="10885" b="1"/>
          <a:stretch/>
        </p:blipFill>
        <p:spPr>
          <a:xfrm>
            <a:off x="5677924" y="2606040"/>
            <a:ext cx="3460502" cy="2537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FA871C-7A1A-43C4-9C69-D71F2DB918CF}"/>
              </a:ext>
            </a:extLst>
          </p:cNvPr>
          <p:cNvSpPr txBox="1"/>
          <p:nvPr/>
        </p:nvSpPr>
        <p:spPr>
          <a:xfrm>
            <a:off x="764628" y="843454"/>
            <a:ext cx="4130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Kick Start Program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D34430-C5D5-4F81-A5DC-EBFF73F73DED}"/>
              </a:ext>
            </a:extLst>
          </p:cNvPr>
          <p:cNvSpPr txBox="1"/>
          <p:nvPr/>
        </p:nvSpPr>
        <p:spPr>
          <a:xfrm>
            <a:off x="244364" y="2537460"/>
            <a:ext cx="5433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Image processing and 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817785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0800000">
            <a:off x="3068874" y="138146"/>
            <a:ext cx="2945063" cy="514349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u="sng" cap="small" dirty="0">
                <a:solidFill>
                  <a:schemeClr val="tx2"/>
                </a:solidFill>
              </a:rPr>
              <a:t>MOTIVATION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268014" y="934217"/>
            <a:ext cx="8229600" cy="299928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Accurate and precise blood evaluation plays a crucial rule.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Pathogen detection and cell identification.</a:t>
            </a:r>
          </a:p>
          <a:p>
            <a:pPr>
              <a:lnSpc>
                <a:spcPct val="150000"/>
              </a:lnSpc>
            </a:pPr>
            <a:endParaRPr lang="en-US" sz="18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/>
              <a:t>Fast and high-throughput process are required.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Complete Blood Count (CBC).</a:t>
            </a:r>
          </a:p>
          <a:p>
            <a:pPr>
              <a:lnSpc>
                <a:spcPct val="150000"/>
              </a:lnSpc>
            </a:pPr>
            <a:endParaRPr lang="en-US" sz="16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94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0800000">
            <a:off x="3068874" y="138146"/>
            <a:ext cx="2945063" cy="514349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u="sng" cap="small" dirty="0">
                <a:solidFill>
                  <a:schemeClr val="tx2"/>
                </a:solidFill>
              </a:rPr>
              <a:t>BACKGROUND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199" y="900112"/>
            <a:ext cx="8119242" cy="373494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Complete blood counting (CBC).</a:t>
            </a:r>
          </a:p>
          <a:p>
            <a:pPr>
              <a:lnSpc>
                <a:spcPct val="150000"/>
              </a:lnSpc>
            </a:pPr>
            <a:endParaRPr lang="en-US" sz="900" dirty="0"/>
          </a:p>
          <a:p>
            <a:pPr lvl="1">
              <a:lnSpc>
                <a:spcPct val="150000"/>
              </a:lnSpc>
            </a:pPr>
            <a:r>
              <a:rPr lang="en-US" dirty="0"/>
              <a:t>Blood cell (BC) detection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Wide range of disorders (leukemia, anemia, malaria).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 the past, mostly manual labor.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Currently, computer-aided systems.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Could AI play a role?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sz="10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C88278-6202-4822-847E-541571FC858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 flipH="1">
            <a:off x="8686799" y="914922"/>
            <a:ext cx="285125" cy="34563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536B8-92A1-46CC-BAB1-1FB82196F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898" y="2709896"/>
            <a:ext cx="2042296" cy="1520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84BA24-7548-4081-B4A8-402693983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653" y="2709896"/>
            <a:ext cx="2027813" cy="15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0800000">
            <a:off x="3410619" y="138146"/>
            <a:ext cx="2945063" cy="514349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u="sng" cap="small" dirty="0">
                <a:solidFill>
                  <a:schemeClr val="tx2"/>
                </a:solidFill>
              </a:rPr>
              <a:t>Blood cell types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Red blood cells (RBC)</a:t>
            </a:r>
            <a:endParaRPr lang="en-US" sz="800" dirty="0"/>
          </a:p>
          <a:p>
            <a:pPr lvl="1">
              <a:lnSpc>
                <a:spcPct val="150000"/>
              </a:lnSpc>
            </a:pPr>
            <a:r>
              <a:rPr lang="en-US" dirty="0"/>
              <a:t>Oval-like flat shape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Major role </a:t>
            </a:r>
            <a:r>
              <a:rPr lang="en-US" dirty="0">
                <a:sym typeface="Wingdings" panose="05000000000000000000" pitchFamily="2" charset="2"/>
              </a:rPr>
              <a:t> gas carriers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Low amounts anemias</a:t>
            </a: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sz="10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C88278-6202-4822-847E-541571FC858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48202" y="900113"/>
            <a:ext cx="4038600" cy="3400219"/>
          </a:xfrm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8" name="Picture 7" descr="Resultado de imagen de red blood cells">
            <a:extLst>
              <a:ext uri="{FF2B5EF4-FFF2-40B4-BE49-F238E27FC236}">
                <a16:creationId xmlns:a16="http://schemas.microsoft.com/office/drawing/2014/main" id="{E8ECE4B1-6F63-4221-9388-92B16EF2BA6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967" y="3072822"/>
            <a:ext cx="1872250" cy="12275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4C5C5F2-79A5-470E-B0B5-7869C60468A3}"/>
              </a:ext>
            </a:extLst>
          </p:cNvPr>
          <p:cNvSpPr txBox="1">
            <a:spLocks/>
          </p:cNvSpPr>
          <p:nvPr/>
        </p:nvSpPr>
        <p:spPr>
          <a:xfrm>
            <a:off x="4572000" y="900113"/>
            <a:ext cx="4038600" cy="3476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/>
              <a:t>Platelets</a:t>
            </a:r>
            <a:endParaRPr lang="en-US" sz="800" dirty="0"/>
          </a:p>
          <a:p>
            <a:pPr lvl="1">
              <a:lnSpc>
                <a:spcPct val="150000"/>
              </a:lnSpc>
            </a:pPr>
            <a:r>
              <a:rPr lang="en-US" dirty="0"/>
              <a:t>Tiny spots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Major role </a:t>
            </a:r>
            <a:r>
              <a:rPr lang="en-US" dirty="0">
                <a:sym typeface="Wingdings" panose="05000000000000000000" pitchFamily="2" charset="2"/>
              </a:rPr>
              <a:t> clog formation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Low amounts leukemias</a:t>
            </a:r>
            <a:endParaRPr lang="en-US" dirty="0"/>
          </a:p>
          <a:p>
            <a:pPr lvl="1">
              <a:lnSpc>
                <a:spcPct val="150000"/>
              </a:lnSpc>
            </a:pPr>
            <a:endParaRPr lang="en-US" dirty="0">
              <a:sym typeface="Wingdings" panose="05000000000000000000" pitchFamily="2" charset="2"/>
            </a:endParaRPr>
          </a:p>
          <a:p>
            <a:pPr marL="357188" lvl="1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sz="10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sz="16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Resultado de imagen de platelets">
            <a:extLst>
              <a:ext uri="{FF2B5EF4-FFF2-40B4-BE49-F238E27FC236}">
                <a16:creationId xmlns:a16="http://schemas.microsoft.com/office/drawing/2014/main" id="{6A3EA4F8-5208-4F60-9CEF-A0B24E0012A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566" y="3072821"/>
            <a:ext cx="2090697" cy="1303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410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0800000">
            <a:off x="3410619" y="138146"/>
            <a:ext cx="2945063" cy="514349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u="sng" cap="small" dirty="0">
                <a:solidFill>
                  <a:schemeClr val="tx2"/>
                </a:solidFill>
              </a:rPr>
              <a:t>Blood cell types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7961586" cy="345905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White blood cells (WBC)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Leukocytes </a:t>
            </a:r>
            <a:r>
              <a:rPr lang="en-US" dirty="0">
                <a:sym typeface="Wingdings" panose="05000000000000000000" pitchFamily="2" charset="2"/>
              </a:rPr>
              <a:t> immune system response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Different types  different diseases or medical conditions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2 groups  Granulocytes vs agranulocytes</a:t>
            </a:r>
          </a:p>
          <a:p>
            <a:pPr lvl="1">
              <a:lnSpc>
                <a:spcPct val="150000"/>
              </a:lnSpc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sz="10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C88278-6202-4822-847E-541571FC858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 flipH="1">
            <a:off x="8686802" y="900113"/>
            <a:ext cx="835570" cy="3400219"/>
          </a:xfrm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4C5C5F2-79A5-470E-B0B5-7869C60468A3}"/>
              </a:ext>
            </a:extLst>
          </p:cNvPr>
          <p:cNvSpPr txBox="1">
            <a:spLocks/>
          </p:cNvSpPr>
          <p:nvPr/>
        </p:nvSpPr>
        <p:spPr>
          <a:xfrm>
            <a:off x="4572000" y="900113"/>
            <a:ext cx="4038600" cy="3476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lang="en-US" dirty="0">
              <a:sym typeface="Wingdings" panose="05000000000000000000" pitchFamily="2" charset="2"/>
            </a:endParaRPr>
          </a:p>
          <a:p>
            <a:pPr marL="357188" lvl="1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sz="10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sz="16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Resultado de imagen de different types of blood cells">
            <a:extLst>
              <a:ext uri="{FF2B5EF4-FFF2-40B4-BE49-F238E27FC236}">
                <a16:creationId xmlns:a16="http://schemas.microsoft.com/office/drawing/2014/main" id="{D093E6C1-56D8-44CF-8737-D5896DC457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235" y="2571750"/>
            <a:ext cx="2468617" cy="2126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49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0800000">
            <a:off x="3410619" y="138146"/>
            <a:ext cx="2945063" cy="514349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u="sng" cap="small" dirty="0">
                <a:solidFill>
                  <a:schemeClr val="tx2"/>
                </a:solidFill>
              </a:rPr>
              <a:t>APPROACH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7961586" cy="345905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The case consists on 2 main tasks:</a:t>
            </a:r>
            <a:endParaRPr lang="en-US" dirty="0"/>
          </a:p>
          <a:p>
            <a:pPr marL="357188" lvl="1" indent="0">
              <a:lnSpc>
                <a:spcPct val="150000"/>
              </a:lnSpc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70008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ym typeface="Wingdings" panose="05000000000000000000" pitchFamily="2" charset="2"/>
              </a:rPr>
              <a:t>Identify different types of cell and its locations in the image.</a:t>
            </a:r>
          </a:p>
          <a:p>
            <a:pPr marL="700088" lvl="1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sym typeface="Wingdings" panose="05000000000000000000" pitchFamily="2" charset="2"/>
            </a:endParaRPr>
          </a:p>
          <a:p>
            <a:pPr marL="70008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ym typeface="Wingdings" panose="05000000000000000000" pitchFamily="2" charset="2"/>
              </a:rPr>
              <a:t>Classify the different categories of WBC (or WBC groups)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sz="10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C88278-6202-4822-847E-541571FC858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 flipH="1">
            <a:off x="8686802" y="900113"/>
            <a:ext cx="835570" cy="3400219"/>
          </a:xfrm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4C5C5F2-79A5-470E-B0B5-7869C60468A3}"/>
              </a:ext>
            </a:extLst>
          </p:cNvPr>
          <p:cNvSpPr txBox="1">
            <a:spLocks/>
          </p:cNvSpPr>
          <p:nvPr/>
        </p:nvSpPr>
        <p:spPr>
          <a:xfrm>
            <a:off x="4572000" y="900113"/>
            <a:ext cx="4038600" cy="3476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lang="en-US" dirty="0">
              <a:sym typeface="Wingdings" panose="05000000000000000000" pitchFamily="2" charset="2"/>
            </a:endParaRPr>
          </a:p>
          <a:p>
            <a:pPr marL="357188" lvl="1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sz="10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sz="16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14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u="sng" cap="small" dirty="0">
                <a:solidFill>
                  <a:schemeClr val="tx2"/>
                </a:solidFill>
              </a:rPr>
              <a:t>DATASET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016876"/>
            <a:ext cx="3831021" cy="33422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b="1" dirty="0"/>
              <a:t>Dataset contains around 400 entries. For each entry: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600" dirty="0"/>
              <a:t>1 picture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1 annotation file with BC location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Label(s) for the present WBC (if present)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357188" lvl="1" indent="0">
              <a:lnSpc>
                <a:spcPct val="150000"/>
              </a:lnSpc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sz="10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C88278-6202-4822-847E-541571FC858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 flipH="1">
            <a:off x="8686802" y="900113"/>
            <a:ext cx="835570" cy="3400219"/>
          </a:xfrm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4C5C5F2-79A5-470E-B0B5-7869C60468A3}"/>
              </a:ext>
            </a:extLst>
          </p:cNvPr>
          <p:cNvSpPr txBox="1">
            <a:spLocks/>
          </p:cNvSpPr>
          <p:nvPr/>
        </p:nvSpPr>
        <p:spPr>
          <a:xfrm>
            <a:off x="4572000" y="900113"/>
            <a:ext cx="4038600" cy="3476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lang="en-US" dirty="0">
              <a:sym typeface="Wingdings" panose="05000000000000000000" pitchFamily="2" charset="2"/>
            </a:endParaRPr>
          </a:p>
          <a:p>
            <a:pPr marL="357188" lvl="1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sz="10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sz="16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A290B-BB5B-4909-AB6C-2DCB24DA9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235" y="766805"/>
            <a:ext cx="2033065" cy="15445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9DD603-43FC-4B53-9F85-4744162DE99D}"/>
              </a:ext>
            </a:extLst>
          </p:cNvPr>
          <p:cNvSpPr txBox="1"/>
          <p:nvPr/>
        </p:nvSpPr>
        <p:spPr>
          <a:xfrm>
            <a:off x="4612728" y="2378396"/>
            <a:ext cx="1978572" cy="26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b="1" dirty="0">
                <a:latin typeface="Arial"/>
                <a:cs typeface="Arial"/>
              </a:rPr>
              <a:t>NEUTROPHIL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E18DBE-E209-4BC6-9053-E69C2488B8D8}"/>
              </a:ext>
            </a:extLst>
          </p:cNvPr>
          <p:cNvSpPr txBox="1"/>
          <p:nvPr/>
        </p:nvSpPr>
        <p:spPr>
          <a:xfrm>
            <a:off x="6861314" y="2378396"/>
            <a:ext cx="2033065" cy="26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b="1" dirty="0">
                <a:latin typeface="Arial"/>
                <a:cs typeface="Arial"/>
              </a:rPr>
              <a:t>MONOCYTE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B2B2C-FF2E-4D08-A370-D07B5F692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234" y="2768747"/>
            <a:ext cx="2033065" cy="15842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F2D706-4286-40D5-8A68-DC77EEFB375B}"/>
              </a:ext>
            </a:extLst>
          </p:cNvPr>
          <p:cNvSpPr txBox="1"/>
          <p:nvPr/>
        </p:nvSpPr>
        <p:spPr>
          <a:xfrm>
            <a:off x="4585481" y="4492954"/>
            <a:ext cx="1978572" cy="26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b="1" dirty="0">
                <a:latin typeface="Arial"/>
                <a:cs typeface="Arial"/>
              </a:rPr>
              <a:t>EOSINOPHIL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71ED9-2DFF-4D28-AE94-F4EEBC63ED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845" t="18965" r="21207" b="26475"/>
          <a:stretch/>
        </p:blipFill>
        <p:spPr>
          <a:xfrm>
            <a:off x="6861314" y="783854"/>
            <a:ext cx="1915510" cy="15274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44B5D6-853F-48C4-B64D-69785C609ECD}"/>
              </a:ext>
            </a:extLst>
          </p:cNvPr>
          <p:cNvSpPr txBox="1"/>
          <p:nvPr/>
        </p:nvSpPr>
        <p:spPr>
          <a:xfrm>
            <a:off x="6829782" y="4507038"/>
            <a:ext cx="1978572" cy="26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b="1" dirty="0">
                <a:latin typeface="Arial"/>
                <a:cs typeface="Arial"/>
              </a:rPr>
              <a:t>LYMPHOCYTE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F05C60-E146-4977-93FF-BA46CFE7FE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845" t="18352" r="21207" b="27088"/>
          <a:stretch/>
        </p:blipFill>
        <p:spPr>
          <a:xfrm>
            <a:off x="6883991" y="2768747"/>
            <a:ext cx="1915512" cy="154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u="sng" cap="small" dirty="0">
                <a:solidFill>
                  <a:schemeClr val="tx2"/>
                </a:solidFill>
              </a:rPr>
              <a:t>DATASET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54724" y="1310159"/>
            <a:ext cx="8229602" cy="26564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Pictures (.jpg) and annotations files (.xml) files are located in a  server.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</a:t>
            </a:r>
            <a:r>
              <a:rPr lang="en-US" sz="1600" dirty="0"/>
              <a:t>Cell identification results must be stored in a new file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WBC labels are found in a SQL database.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Classification results must be stored in the same database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sz="800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357188" lvl="1" indent="0">
              <a:lnSpc>
                <a:spcPct val="150000"/>
              </a:lnSpc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sz="10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C88278-6202-4822-847E-541571FC858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 flipH="1">
            <a:off x="8686802" y="900113"/>
            <a:ext cx="835570" cy="3400219"/>
          </a:xfrm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4C5C5F2-79A5-470E-B0B5-7869C60468A3}"/>
              </a:ext>
            </a:extLst>
          </p:cNvPr>
          <p:cNvSpPr txBox="1">
            <a:spLocks/>
          </p:cNvSpPr>
          <p:nvPr/>
        </p:nvSpPr>
        <p:spPr>
          <a:xfrm>
            <a:off x="4572000" y="900113"/>
            <a:ext cx="4038600" cy="3476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lang="en-US" dirty="0">
              <a:sym typeface="Wingdings" panose="05000000000000000000" pitchFamily="2" charset="2"/>
            </a:endParaRPr>
          </a:p>
          <a:p>
            <a:pPr marL="357188" lvl="1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sz="10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sz="16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5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u="sng" cap="small" dirty="0">
                <a:solidFill>
                  <a:schemeClr val="tx2"/>
                </a:solidFill>
              </a:rPr>
              <a:t>DELIVERABLES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54724" y="982988"/>
            <a:ext cx="8229602" cy="24313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Computer vision algorithm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Real time demo of the results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Testing other datasets?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sz="800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357188" lvl="1" indent="0">
              <a:lnSpc>
                <a:spcPct val="150000"/>
              </a:lnSpc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sz="10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C88278-6202-4822-847E-541571FC858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 flipH="1">
            <a:off x="8686802" y="900113"/>
            <a:ext cx="835570" cy="3400219"/>
          </a:xfrm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4C5C5F2-79A5-470E-B0B5-7869C60468A3}"/>
              </a:ext>
            </a:extLst>
          </p:cNvPr>
          <p:cNvSpPr txBox="1">
            <a:spLocks/>
          </p:cNvSpPr>
          <p:nvPr/>
        </p:nvSpPr>
        <p:spPr>
          <a:xfrm>
            <a:off x="6283354" y="900113"/>
            <a:ext cx="2327246" cy="3476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lang="en-US" dirty="0">
              <a:sym typeface="Wingdings" panose="05000000000000000000" pitchFamily="2" charset="2"/>
            </a:endParaRPr>
          </a:p>
          <a:p>
            <a:pPr marL="357188" lvl="1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357188" lvl="1" indent="0">
              <a:lnSpc>
                <a:spcPct val="150000"/>
              </a:lnSpc>
              <a:buNone/>
            </a:pPr>
            <a:endParaRPr lang="en-US" sz="10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sz="1600" i="1" cap="small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59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. Ordina Nieuw 4-2016 Office-thema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1000" dirty="0"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B. Tussen pagina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spcAft>
            <a:spcPts val="0"/>
          </a:spcAft>
          <a:defRPr sz="1100" b="1" dirty="0" smtClean="0">
            <a:solidFill>
              <a:schemeClr val="tx2"/>
            </a:solidFill>
            <a:latin typeface="Arial" panose="020B0604020202020204" pitchFamily="34" charset="0"/>
            <a:ea typeface="Times New Roman" panose="02020603050405020304" pitchFamily="18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C. Aangepast ontwerp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A. Ordina Nieuw 4-2016 Office-thema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1000" dirty="0">
            <a:latin typeface="Arial"/>
            <a:cs typeface="Arial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igital Manual Document" ma:contentTypeID="0x0101003C9E0FB0D9CFC341AA6A0964DD4901DE00C58BD620A6C5DA4ABB428A8C7AED5016" ma:contentTypeVersion="3" ma:contentTypeDescription="" ma:contentTypeScope="" ma:versionID="12210c71eead454bc800416c3e60963d">
  <xsd:schema xmlns:xsd="http://www.w3.org/2001/XMLSchema" xmlns:xs="http://www.w3.org/2001/XMLSchema" xmlns:p="http://schemas.microsoft.com/office/2006/metadata/properties" xmlns:ns2="ae53be91-481f-41f0-8253-07b717445436" xmlns:ns3="42751d9f-afa5-436b-8f04-97673025cb54" targetNamespace="http://schemas.microsoft.com/office/2006/metadata/properties" ma:root="true" ma:fieldsID="bf067a61af15ce5796aa4d8eedeebedd" ns2:_="" ns3:_="">
    <xsd:import namespace="ae53be91-481f-41f0-8253-07b717445436"/>
    <xsd:import namespace="42751d9f-afa5-436b-8f04-97673025cb54"/>
    <xsd:element name="properties">
      <xsd:complexType>
        <xsd:sequence>
          <xsd:element name="documentManagement">
            <xsd:complexType>
              <xsd:all>
                <xsd:element ref="ns2:k738cfb32db04cb7b79bb7dfa0c17aa3" minOccurs="0"/>
                <xsd:element ref="ns2:TaxCatchAll" minOccurs="0"/>
                <xsd:element ref="ns2:TaxCatchAllLabel" minOccurs="0"/>
                <xsd:element ref="ns2:i6b8aa60873b49f2b720441bd61721a2" minOccurs="0"/>
                <xsd:element ref="ns3:Mast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53be91-481f-41f0-8253-07b717445436" elementFormDefault="qualified">
    <xsd:import namespace="http://schemas.microsoft.com/office/2006/documentManagement/types"/>
    <xsd:import namespace="http://schemas.microsoft.com/office/infopath/2007/PartnerControls"/>
    <xsd:element name="k738cfb32db04cb7b79bb7dfa0c17aa3" ma:index="8" nillable="true" ma:taxonomy="true" ma:internalName="k738cfb32db04cb7b79bb7dfa0c17aa3" ma:taxonomyFieldName="Manual_x0020_Category" ma:displayName="Manual Category" ma:default="" ma:fieldId="{4738cfb3-2db0-4cb7-b79b-b7dfa0c17aa3}" ma:sspId="0445831b-4b81-42a2-96c3-6e1fbffb68b4" ma:termSetId="b8f3eabc-5f1a-47fe-8a68-fb0e103b53d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42e88572-f50d-4283-bc74-5edd9c3bb75b}" ma:internalName="TaxCatchAll" ma:showField="CatchAllData" ma:web="ae53be91-481f-41f0-8253-07b7174454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42e88572-f50d-4283-bc74-5edd9c3bb75b}" ma:internalName="TaxCatchAllLabel" ma:readOnly="true" ma:showField="CatchAllDataLabel" ma:web="ae53be91-481f-41f0-8253-07b7174454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6b8aa60873b49f2b720441bd61721a2" ma:index="12" nillable="true" ma:taxonomy="true" ma:internalName="i6b8aa60873b49f2b720441bd61721a2" ma:taxonomyFieldName="Manual_x0020_Language" ma:displayName="Manual Language" ma:default="9;#NL|be3642bb-d0b3-4257-aa4c-8fe16dde1ecf" ma:fieldId="{26b8aa60-873b-49f2-b720-441bd61721a2}" ma:sspId="0445831b-4b81-42a2-96c3-6e1fbffb68b4" ma:termSetId="33f0656a-d9b3-4946-ba84-abec9e19350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751d9f-afa5-436b-8f04-97673025cb54" elementFormDefault="qualified">
    <xsd:import namespace="http://schemas.microsoft.com/office/2006/documentManagement/types"/>
    <xsd:import namespace="http://schemas.microsoft.com/office/infopath/2007/PartnerControls"/>
    <xsd:element name="Master" ma:index="14" nillable="true" ma:displayName="Master" ma:list="{42751d9f-afa5-436b-8f04-97673025cb54}" ma:internalName="Master" ma:showField="Title">
      <xsd:simpleType>
        <xsd:restriction base="dms:Lookup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738cfb32db04cb7b79bb7dfa0c17aa3 xmlns="ae53be91-481f-41f0-8253-07b717445436">
      <Terms xmlns="http://schemas.microsoft.com/office/infopath/2007/PartnerControls">
        <TermInfo xmlns="http://schemas.microsoft.com/office/infopath/2007/PartnerControls">
          <TermName xmlns="http://schemas.microsoft.com/office/infopath/2007/PartnerControls">Onboarding</TermName>
          <TermId xmlns="http://schemas.microsoft.com/office/infopath/2007/PartnerControls">eb1e51dc-cb78-43f6-bd7d-8a4be081f1c5</TermId>
        </TermInfo>
      </Terms>
    </k738cfb32db04cb7b79bb7dfa0c17aa3>
    <Master xmlns="42751d9f-afa5-436b-8f04-97673025cb54">388</Master>
    <TaxCatchAll xmlns="ae53be91-481f-41f0-8253-07b717445436">
      <Value>32</Value>
      <Value>17</Value>
    </TaxCatchAll>
    <i6b8aa60873b49f2b720441bd61721a2 xmlns="ae53be91-481f-41f0-8253-07b717445436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</TermName>
          <TermId xmlns="http://schemas.microsoft.com/office/infopath/2007/PartnerControls">f57418fb-f744-42e8-83b9-a1182f267473</TermId>
        </TermInfo>
      </Terms>
    </i6b8aa60873b49f2b720441bd61721a2>
  </documentManagement>
</p:properties>
</file>

<file path=customXml/itemProps1.xml><?xml version="1.0" encoding="utf-8"?>
<ds:datastoreItem xmlns:ds="http://schemas.openxmlformats.org/officeDocument/2006/customXml" ds:itemID="{F1AB70D3-5239-4EFF-A820-A6174F6C15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53be91-481f-41f0-8253-07b717445436"/>
    <ds:schemaRef ds:uri="42751d9f-afa5-436b-8f04-97673025cb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695D5E-D8B8-48CE-8ECA-3CE51A938D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604BCD-3B1E-42AC-B507-7EE8F4AC03C2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ae53be91-481f-41f0-8253-07b717445436"/>
    <ds:schemaRef ds:uri="http://schemas.microsoft.com/office/infopath/2007/PartnerControls"/>
    <ds:schemaRef ds:uri="42751d9f-afa5-436b-8f04-97673025cb5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39326</TotalTime>
  <Words>279</Words>
  <Application>Microsoft Office PowerPoint</Application>
  <PresentationFormat>On-screen Show (16:9)</PresentationFormat>
  <Paragraphs>159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A. Ordina Nieuw 4-2016 Office-thema</vt:lpstr>
      <vt:lpstr>B. Tussen pagina</vt:lpstr>
      <vt:lpstr>C. Aangepast ontwerp</vt:lpstr>
      <vt:lpstr>Office Theme</vt:lpstr>
      <vt:lpstr>1_A. Ordina Nieuw 4-2016 Office-thema</vt:lpstr>
      <vt:lpstr>PowerPoint Presentation</vt:lpstr>
      <vt:lpstr>MOTIVATION</vt:lpstr>
      <vt:lpstr>BACKGROUND</vt:lpstr>
      <vt:lpstr>Blood cell types</vt:lpstr>
      <vt:lpstr>Blood cell types</vt:lpstr>
      <vt:lpstr>APPROACH</vt:lpstr>
      <vt:lpstr>DATASET</vt:lpstr>
      <vt:lpstr>DATASET</vt:lpstr>
      <vt:lpstr>DELIVERABLES</vt:lpstr>
    </vt:vector>
  </TitlesOfParts>
  <Company>zzz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@ Ordina - First Day - HR introduction</dc:title>
  <dc:creator>xxx xx</dc:creator>
  <cp:lastModifiedBy>Romanillos, Adrian</cp:lastModifiedBy>
  <cp:revision>627</cp:revision>
  <cp:lastPrinted>2017-11-29T07:31:08Z</cp:lastPrinted>
  <dcterms:created xsi:type="dcterms:W3CDTF">2016-04-06T11:50:48Z</dcterms:created>
  <dcterms:modified xsi:type="dcterms:W3CDTF">2020-03-27T15:59:21Z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0x0101003C9E0FB0D9CFC341AA6A0964DD4901DE00C58BD620A6C5DA4ABB428A8C7AED5016</vt:lpwstr>
  </property>
  <property fmtid="{D5CDD505-2E9C-101B-9397-08002B2CF9AE}" pid="3" name="Order">
    <vt:r8>41100</vt:r8>
  </property>
  <property fmtid="{D5CDD505-2E9C-101B-9397-08002B2CF9AE}" pid="4" name="Manual_x0020_Language">
    <vt:lpwstr>17;#EN|f57418fb-f744-42e8-83b9-a1182f267473</vt:lpwstr>
  </property>
  <property fmtid="{D5CDD505-2E9C-101B-9397-08002B2CF9AE}" pid="5" name="Manual_x0020_Category">
    <vt:lpwstr>32;#Onboarding|eb1e51dc-cb78-43f6-bd7d-8a4be081f1c5</vt:lpwstr>
  </property>
  <property fmtid="{D5CDD505-2E9C-101B-9397-08002B2CF9AE}" pid="6" name="Manual Category">
    <vt:lpwstr>32;#Onboarding|eb1e51dc-cb78-43f6-bd7d-8a4be081f1c5</vt:lpwstr>
  </property>
  <property fmtid="{D5CDD505-2E9C-101B-9397-08002B2CF9AE}" pid="7" name="Manual Language">
    <vt:lpwstr>17;#EN|f57418fb-f744-42e8-83b9-a1182f267473</vt:lpwstr>
  </property>
</Properties>
</file>